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35BB96-834D-44C2-81C5-4F4E7369871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7FB18CA-81C7-4CBB-9B3C-2E8956767443}">
      <dgm:prSet phldrT="[Texto]"/>
      <dgm:spPr/>
      <dgm:t>
        <a:bodyPr/>
        <a:lstStyle/>
        <a:p>
          <a:r>
            <a:rPr lang="pt-BR" dirty="0" smtClean="0"/>
            <a:t>Conselho Tutelar.</a:t>
          </a:r>
          <a:endParaRPr lang="pt-BR" dirty="0"/>
        </a:p>
      </dgm:t>
    </dgm:pt>
    <dgm:pt modelId="{223C04DD-5FCD-4B92-B14F-353EB7C2DA2B}" type="parTrans" cxnId="{1FE88479-AC1C-426B-A864-7B15F429C289}">
      <dgm:prSet/>
      <dgm:spPr/>
      <dgm:t>
        <a:bodyPr/>
        <a:lstStyle/>
        <a:p>
          <a:endParaRPr lang="pt-BR"/>
        </a:p>
      </dgm:t>
    </dgm:pt>
    <dgm:pt modelId="{8B312476-1DF3-4E00-98B1-1B9EA18A311E}" type="sibTrans" cxnId="{1FE88479-AC1C-426B-A864-7B15F429C289}">
      <dgm:prSet/>
      <dgm:spPr/>
      <dgm:t>
        <a:bodyPr/>
        <a:lstStyle/>
        <a:p>
          <a:endParaRPr lang="pt-BR"/>
        </a:p>
      </dgm:t>
    </dgm:pt>
    <dgm:pt modelId="{79F0C0D7-568E-4588-9E78-F1F603C288B5}">
      <dgm:prSet phldrT="[Texto]"/>
      <dgm:spPr/>
      <dgm:t>
        <a:bodyPr/>
        <a:lstStyle/>
        <a:p>
          <a:r>
            <a:rPr lang="pt-BR" dirty="0" smtClean="0"/>
            <a:t>Criança e Adolescente.</a:t>
          </a:r>
          <a:endParaRPr lang="pt-BR" dirty="0"/>
        </a:p>
      </dgm:t>
    </dgm:pt>
    <dgm:pt modelId="{F71D5DAB-4BA9-4765-A159-BC978378F671}" type="parTrans" cxnId="{54916AA9-5946-430E-B23D-3E76CB836F4D}">
      <dgm:prSet/>
      <dgm:spPr/>
      <dgm:t>
        <a:bodyPr/>
        <a:lstStyle/>
        <a:p>
          <a:endParaRPr lang="pt-BR"/>
        </a:p>
      </dgm:t>
    </dgm:pt>
    <dgm:pt modelId="{E0884EF1-5608-426B-8579-2B68E7176930}" type="sibTrans" cxnId="{54916AA9-5946-430E-B23D-3E76CB836F4D}">
      <dgm:prSet/>
      <dgm:spPr/>
      <dgm:t>
        <a:bodyPr/>
        <a:lstStyle/>
        <a:p>
          <a:endParaRPr lang="pt-BR"/>
        </a:p>
      </dgm:t>
    </dgm:pt>
    <dgm:pt modelId="{7924DE1D-4F80-44E8-AF7B-612E139254C7}">
      <dgm:prSet phldrT="[Texto]"/>
      <dgm:spPr/>
      <dgm:t>
        <a:bodyPr/>
        <a:lstStyle/>
        <a:p>
          <a:r>
            <a:rPr lang="pt-BR" dirty="0" smtClean="0"/>
            <a:t>Orientar a construção da politica municipal de atendimento.</a:t>
          </a:r>
          <a:endParaRPr lang="pt-BR" dirty="0"/>
        </a:p>
      </dgm:t>
    </dgm:pt>
    <dgm:pt modelId="{509956C5-07AE-4D1D-B8AC-23631FA0683E}" type="parTrans" cxnId="{95E5B302-93DC-44E4-BF9A-8076E10BE6AA}">
      <dgm:prSet/>
      <dgm:spPr/>
      <dgm:t>
        <a:bodyPr/>
        <a:lstStyle/>
        <a:p>
          <a:endParaRPr lang="pt-BR"/>
        </a:p>
      </dgm:t>
    </dgm:pt>
    <dgm:pt modelId="{8FD20D5C-223A-4A32-9551-D98D8A095A46}" type="sibTrans" cxnId="{95E5B302-93DC-44E4-BF9A-8076E10BE6AA}">
      <dgm:prSet/>
      <dgm:spPr/>
      <dgm:t>
        <a:bodyPr/>
        <a:lstStyle/>
        <a:p>
          <a:endParaRPr lang="pt-BR"/>
        </a:p>
      </dgm:t>
    </dgm:pt>
    <dgm:pt modelId="{ECB1650C-328F-4E96-B1B9-06105F0F3E6F}">
      <dgm:prSet phldrT="[Texto]"/>
      <dgm:spPr/>
      <dgm:t>
        <a:bodyPr/>
        <a:lstStyle/>
        <a:p>
          <a:r>
            <a:rPr lang="pt-BR" dirty="0" smtClean="0"/>
            <a:t>Garantir absoluta prioridade</a:t>
          </a:r>
          <a:endParaRPr lang="pt-BR" dirty="0"/>
        </a:p>
      </dgm:t>
    </dgm:pt>
    <dgm:pt modelId="{29BC27B3-AF5A-4ABA-B960-B9426670794E}" type="parTrans" cxnId="{CDA8D21A-911D-4539-8B09-82E7B8866A72}">
      <dgm:prSet/>
      <dgm:spPr/>
      <dgm:t>
        <a:bodyPr/>
        <a:lstStyle/>
        <a:p>
          <a:endParaRPr lang="pt-BR"/>
        </a:p>
      </dgm:t>
    </dgm:pt>
    <dgm:pt modelId="{B90987F1-B7F1-4DBF-B8C0-7422243F2316}" type="sibTrans" cxnId="{CDA8D21A-911D-4539-8B09-82E7B8866A72}">
      <dgm:prSet/>
      <dgm:spPr/>
      <dgm:t>
        <a:bodyPr/>
        <a:lstStyle/>
        <a:p>
          <a:endParaRPr lang="pt-BR"/>
        </a:p>
      </dgm:t>
    </dgm:pt>
    <dgm:pt modelId="{5BC018FD-C7E9-43E5-91B6-FCC367ADD99A}">
      <dgm:prSet phldrT="[Texto]"/>
      <dgm:spPr/>
      <dgm:t>
        <a:bodyPr/>
        <a:lstStyle/>
        <a:p>
          <a:r>
            <a:rPr lang="pt-BR" dirty="0" smtClean="0"/>
            <a:t>Zelar pelo cumprimento de direitos</a:t>
          </a:r>
          <a:endParaRPr lang="pt-BR" dirty="0"/>
        </a:p>
      </dgm:t>
    </dgm:pt>
    <dgm:pt modelId="{658EB88E-11CF-4AF9-A277-A7ECEAD96150}" type="parTrans" cxnId="{DDE27826-7419-411C-AFEE-1C19BB61B7F5}">
      <dgm:prSet/>
      <dgm:spPr/>
      <dgm:t>
        <a:bodyPr/>
        <a:lstStyle/>
        <a:p>
          <a:endParaRPr lang="pt-BR"/>
        </a:p>
      </dgm:t>
    </dgm:pt>
    <dgm:pt modelId="{E24B2AA0-11F9-4A9C-8273-7F7D71CCE098}" type="sibTrans" cxnId="{DDE27826-7419-411C-AFEE-1C19BB61B7F5}">
      <dgm:prSet/>
      <dgm:spPr/>
      <dgm:t>
        <a:bodyPr/>
        <a:lstStyle/>
        <a:p>
          <a:endParaRPr lang="pt-BR"/>
        </a:p>
      </dgm:t>
    </dgm:pt>
    <dgm:pt modelId="{85016D01-4D54-4B9A-B7F8-7BF740AFA297}" type="pres">
      <dgm:prSet presAssocID="{CA35BB96-834D-44C2-81C5-4F4E7369871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D9EBD99-F1A3-4E6F-BE4E-BB4EA0636AC5}" type="pres">
      <dgm:prSet presAssocID="{B7FB18CA-81C7-4CBB-9B3C-2E895676744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EC71A5-83EF-4CA0-A0FA-0466C8C531A8}" type="pres">
      <dgm:prSet presAssocID="{B7FB18CA-81C7-4CBB-9B3C-2E8956767443}" presName="spNode" presStyleCnt="0"/>
      <dgm:spPr/>
    </dgm:pt>
    <dgm:pt modelId="{4AB11191-F518-4A43-A3A5-870F8BF2838A}" type="pres">
      <dgm:prSet presAssocID="{8B312476-1DF3-4E00-98B1-1B9EA18A311E}" presName="sibTrans" presStyleLbl="sibTrans1D1" presStyleIdx="0" presStyleCnt="5"/>
      <dgm:spPr/>
      <dgm:t>
        <a:bodyPr/>
        <a:lstStyle/>
        <a:p>
          <a:endParaRPr lang="pt-BR"/>
        </a:p>
      </dgm:t>
    </dgm:pt>
    <dgm:pt modelId="{C7226BBB-2AF7-41A9-9464-4253C09BD820}" type="pres">
      <dgm:prSet presAssocID="{79F0C0D7-568E-4588-9E78-F1F603C288B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B9C589-52B4-4E7A-B1AA-5F0F0BDBAEE8}" type="pres">
      <dgm:prSet presAssocID="{79F0C0D7-568E-4588-9E78-F1F603C288B5}" presName="spNode" presStyleCnt="0"/>
      <dgm:spPr/>
    </dgm:pt>
    <dgm:pt modelId="{B56F04B8-F6DA-4EB6-8437-5E3247130088}" type="pres">
      <dgm:prSet presAssocID="{E0884EF1-5608-426B-8579-2B68E7176930}" presName="sibTrans" presStyleLbl="sibTrans1D1" presStyleIdx="1" presStyleCnt="5"/>
      <dgm:spPr/>
      <dgm:t>
        <a:bodyPr/>
        <a:lstStyle/>
        <a:p>
          <a:endParaRPr lang="pt-BR"/>
        </a:p>
      </dgm:t>
    </dgm:pt>
    <dgm:pt modelId="{81512001-227E-41E4-B88B-6201DDDE81CD}" type="pres">
      <dgm:prSet presAssocID="{7924DE1D-4F80-44E8-AF7B-612E139254C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3BA040-760F-42E5-8A16-C3C7CC68C177}" type="pres">
      <dgm:prSet presAssocID="{7924DE1D-4F80-44E8-AF7B-612E139254C7}" presName="spNode" presStyleCnt="0"/>
      <dgm:spPr/>
    </dgm:pt>
    <dgm:pt modelId="{30A944AD-D742-4B03-B844-F8783991904E}" type="pres">
      <dgm:prSet presAssocID="{8FD20D5C-223A-4A32-9551-D98D8A095A46}" presName="sibTrans" presStyleLbl="sibTrans1D1" presStyleIdx="2" presStyleCnt="5"/>
      <dgm:spPr/>
      <dgm:t>
        <a:bodyPr/>
        <a:lstStyle/>
        <a:p>
          <a:endParaRPr lang="pt-BR"/>
        </a:p>
      </dgm:t>
    </dgm:pt>
    <dgm:pt modelId="{B5A56E5E-6AA6-460F-A3E2-611611B49A21}" type="pres">
      <dgm:prSet presAssocID="{ECB1650C-328F-4E96-B1B9-06105F0F3E6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32930B-23D5-400A-A6FA-16248A64850E}" type="pres">
      <dgm:prSet presAssocID="{ECB1650C-328F-4E96-B1B9-06105F0F3E6F}" presName="spNode" presStyleCnt="0"/>
      <dgm:spPr/>
    </dgm:pt>
    <dgm:pt modelId="{1C71CBCD-7440-42FA-B37F-8D44B335633A}" type="pres">
      <dgm:prSet presAssocID="{B90987F1-B7F1-4DBF-B8C0-7422243F2316}" presName="sibTrans" presStyleLbl="sibTrans1D1" presStyleIdx="3" presStyleCnt="5"/>
      <dgm:spPr/>
      <dgm:t>
        <a:bodyPr/>
        <a:lstStyle/>
        <a:p>
          <a:endParaRPr lang="pt-BR"/>
        </a:p>
      </dgm:t>
    </dgm:pt>
    <dgm:pt modelId="{9B2DA9A3-23C7-418F-9DC2-2C2245353B5C}" type="pres">
      <dgm:prSet presAssocID="{5BC018FD-C7E9-43E5-91B6-FCC367ADD99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3C9B31-DC90-4995-B637-C858AE6E545A}" type="pres">
      <dgm:prSet presAssocID="{5BC018FD-C7E9-43E5-91B6-FCC367ADD99A}" presName="spNode" presStyleCnt="0"/>
      <dgm:spPr/>
    </dgm:pt>
    <dgm:pt modelId="{EB407B43-5A5B-40F9-95E9-2210BA8B96B0}" type="pres">
      <dgm:prSet presAssocID="{E24B2AA0-11F9-4A9C-8273-7F7D71CCE098}" presName="sibTrans" presStyleLbl="sibTrans1D1" presStyleIdx="4" presStyleCnt="5"/>
      <dgm:spPr/>
      <dgm:t>
        <a:bodyPr/>
        <a:lstStyle/>
        <a:p>
          <a:endParaRPr lang="pt-BR"/>
        </a:p>
      </dgm:t>
    </dgm:pt>
  </dgm:ptLst>
  <dgm:cxnLst>
    <dgm:cxn modelId="{CC4045BB-92D8-4230-8BEB-EF51662B9AB1}" type="presOf" srcId="{E24B2AA0-11F9-4A9C-8273-7F7D71CCE098}" destId="{EB407B43-5A5B-40F9-95E9-2210BA8B96B0}" srcOrd="0" destOrd="0" presId="urn:microsoft.com/office/officeart/2005/8/layout/cycle5"/>
    <dgm:cxn modelId="{216B846D-1BC2-49D9-A9DE-F580EC2D6CCC}" type="presOf" srcId="{79F0C0D7-568E-4588-9E78-F1F603C288B5}" destId="{C7226BBB-2AF7-41A9-9464-4253C09BD820}" srcOrd="0" destOrd="0" presId="urn:microsoft.com/office/officeart/2005/8/layout/cycle5"/>
    <dgm:cxn modelId="{DDE27826-7419-411C-AFEE-1C19BB61B7F5}" srcId="{CA35BB96-834D-44C2-81C5-4F4E7369871B}" destId="{5BC018FD-C7E9-43E5-91B6-FCC367ADD99A}" srcOrd="4" destOrd="0" parTransId="{658EB88E-11CF-4AF9-A277-A7ECEAD96150}" sibTransId="{E24B2AA0-11F9-4A9C-8273-7F7D71CCE098}"/>
    <dgm:cxn modelId="{D713F901-378E-458E-B110-65E93F868915}" type="presOf" srcId="{8B312476-1DF3-4E00-98B1-1B9EA18A311E}" destId="{4AB11191-F518-4A43-A3A5-870F8BF2838A}" srcOrd="0" destOrd="0" presId="urn:microsoft.com/office/officeart/2005/8/layout/cycle5"/>
    <dgm:cxn modelId="{906552EA-78EB-47BB-93AB-5D7999F2DAFA}" type="presOf" srcId="{5BC018FD-C7E9-43E5-91B6-FCC367ADD99A}" destId="{9B2DA9A3-23C7-418F-9DC2-2C2245353B5C}" srcOrd="0" destOrd="0" presId="urn:microsoft.com/office/officeart/2005/8/layout/cycle5"/>
    <dgm:cxn modelId="{D3539041-7FEC-4432-8D7E-56D717A15DBC}" type="presOf" srcId="{ECB1650C-328F-4E96-B1B9-06105F0F3E6F}" destId="{B5A56E5E-6AA6-460F-A3E2-611611B49A21}" srcOrd="0" destOrd="0" presId="urn:microsoft.com/office/officeart/2005/8/layout/cycle5"/>
    <dgm:cxn modelId="{95E5B302-93DC-44E4-BF9A-8076E10BE6AA}" srcId="{CA35BB96-834D-44C2-81C5-4F4E7369871B}" destId="{7924DE1D-4F80-44E8-AF7B-612E139254C7}" srcOrd="2" destOrd="0" parTransId="{509956C5-07AE-4D1D-B8AC-23631FA0683E}" sibTransId="{8FD20D5C-223A-4A32-9551-D98D8A095A46}"/>
    <dgm:cxn modelId="{CDA8D21A-911D-4539-8B09-82E7B8866A72}" srcId="{CA35BB96-834D-44C2-81C5-4F4E7369871B}" destId="{ECB1650C-328F-4E96-B1B9-06105F0F3E6F}" srcOrd="3" destOrd="0" parTransId="{29BC27B3-AF5A-4ABA-B960-B9426670794E}" sibTransId="{B90987F1-B7F1-4DBF-B8C0-7422243F2316}"/>
    <dgm:cxn modelId="{207736A2-ADB7-4E13-9D5C-ABF79AA34355}" type="presOf" srcId="{8FD20D5C-223A-4A32-9551-D98D8A095A46}" destId="{30A944AD-D742-4B03-B844-F8783991904E}" srcOrd="0" destOrd="0" presId="urn:microsoft.com/office/officeart/2005/8/layout/cycle5"/>
    <dgm:cxn modelId="{0A1B8279-5782-4AB7-ABE2-3CE825762611}" type="presOf" srcId="{CA35BB96-834D-44C2-81C5-4F4E7369871B}" destId="{85016D01-4D54-4B9A-B7F8-7BF740AFA297}" srcOrd="0" destOrd="0" presId="urn:microsoft.com/office/officeart/2005/8/layout/cycle5"/>
    <dgm:cxn modelId="{89B4BF2F-C5A9-408E-9C82-3BFE9BC70C3B}" type="presOf" srcId="{B7FB18CA-81C7-4CBB-9B3C-2E8956767443}" destId="{3D9EBD99-F1A3-4E6F-BE4E-BB4EA0636AC5}" srcOrd="0" destOrd="0" presId="urn:microsoft.com/office/officeart/2005/8/layout/cycle5"/>
    <dgm:cxn modelId="{1FE88479-AC1C-426B-A864-7B15F429C289}" srcId="{CA35BB96-834D-44C2-81C5-4F4E7369871B}" destId="{B7FB18CA-81C7-4CBB-9B3C-2E8956767443}" srcOrd="0" destOrd="0" parTransId="{223C04DD-5FCD-4B92-B14F-353EB7C2DA2B}" sibTransId="{8B312476-1DF3-4E00-98B1-1B9EA18A311E}"/>
    <dgm:cxn modelId="{7D6D5A51-D975-4A2C-807D-34B109D5B966}" type="presOf" srcId="{B90987F1-B7F1-4DBF-B8C0-7422243F2316}" destId="{1C71CBCD-7440-42FA-B37F-8D44B335633A}" srcOrd="0" destOrd="0" presId="urn:microsoft.com/office/officeart/2005/8/layout/cycle5"/>
    <dgm:cxn modelId="{DADB3EA8-D6DC-4756-A7CB-7410AD56AC21}" type="presOf" srcId="{E0884EF1-5608-426B-8579-2B68E7176930}" destId="{B56F04B8-F6DA-4EB6-8437-5E3247130088}" srcOrd="0" destOrd="0" presId="urn:microsoft.com/office/officeart/2005/8/layout/cycle5"/>
    <dgm:cxn modelId="{EBC3CBD1-E47A-4015-905B-9E2BF932EF81}" type="presOf" srcId="{7924DE1D-4F80-44E8-AF7B-612E139254C7}" destId="{81512001-227E-41E4-B88B-6201DDDE81CD}" srcOrd="0" destOrd="0" presId="urn:microsoft.com/office/officeart/2005/8/layout/cycle5"/>
    <dgm:cxn modelId="{54916AA9-5946-430E-B23D-3E76CB836F4D}" srcId="{CA35BB96-834D-44C2-81C5-4F4E7369871B}" destId="{79F0C0D7-568E-4588-9E78-F1F603C288B5}" srcOrd="1" destOrd="0" parTransId="{F71D5DAB-4BA9-4765-A159-BC978378F671}" sibTransId="{E0884EF1-5608-426B-8579-2B68E7176930}"/>
    <dgm:cxn modelId="{72A18317-E06B-47F5-8B11-4E998AFDEF01}" type="presParOf" srcId="{85016D01-4D54-4B9A-B7F8-7BF740AFA297}" destId="{3D9EBD99-F1A3-4E6F-BE4E-BB4EA0636AC5}" srcOrd="0" destOrd="0" presId="urn:microsoft.com/office/officeart/2005/8/layout/cycle5"/>
    <dgm:cxn modelId="{C3793A74-F66B-46CB-8967-582BD51D0C9B}" type="presParOf" srcId="{85016D01-4D54-4B9A-B7F8-7BF740AFA297}" destId="{4AEC71A5-83EF-4CA0-A0FA-0466C8C531A8}" srcOrd="1" destOrd="0" presId="urn:microsoft.com/office/officeart/2005/8/layout/cycle5"/>
    <dgm:cxn modelId="{2D84F358-9C1A-4128-BD44-509E5493C2B9}" type="presParOf" srcId="{85016D01-4D54-4B9A-B7F8-7BF740AFA297}" destId="{4AB11191-F518-4A43-A3A5-870F8BF2838A}" srcOrd="2" destOrd="0" presId="urn:microsoft.com/office/officeart/2005/8/layout/cycle5"/>
    <dgm:cxn modelId="{F41467EA-170D-4173-B002-3205261236E0}" type="presParOf" srcId="{85016D01-4D54-4B9A-B7F8-7BF740AFA297}" destId="{C7226BBB-2AF7-41A9-9464-4253C09BD820}" srcOrd="3" destOrd="0" presId="urn:microsoft.com/office/officeart/2005/8/layout/cycle5"/>
    <dgm:cxn modelId="{5C04D0FD-DB2B-482A-9A58-641C0BA57339}" type="presParOf" srcId="{85016D01-4D54-4B9A-B7F8-7BF740AFA297}" destId="{21B9C589-52B4-4E7A-B1AA-5F0F0BDBAEE8}" srcOrd="4" destOrd="0" presId="urn:microsoft.com/office/officeart/2005/8/layout/cycle5"/>
    <dgm:cxn modelId="{6369B929-B58C-4C3C-96A7-A8064BA0FC65}" type="presParOf" srcId="{85016D01-4D54-4B9A-B7F8-7BF740AFA297}" destId="{B56F04B8-F6DA-4EB6-8437-5E3247130088}" srcOrd="5" destOrd="0" presId="urn:microsoft.com/office/officeart/2005/8/layout/cycle5"/>
    <dgm:cxn modelId="{38A61B87-3256-47A3-9509-FFAF51999725}" type="presParOf" srcId="{85016D01-4D54-4B9A-B7F8-7BF740AFA297}" destId="{81512001-227E-41E4-B88B-6201DDDE81CD}" srcOrd="6" destOrd="0" presId="urn:microsoft.com/office/officeart/2005/8/layout/cycle5"/>
    <dgm:cxn modelId="{23E0BE55-B685-4CA1-9F59-5F2057AA2912}" type="presParOf" srcId="{85016D01-4D54-4B9A-B7F8-7BF740AFA297}" destId="{483BA040-760F-42E5-8A16-C3C7CC68C177}" srcOrd="7" destOrd="0" presId="urn:microsoft.com/office/officeart/2005/8/layout/cycle5"/>
    <dgm:cxn modelId="{744E4170-ACE7-442A-85B2-FA936067A047}" type="presParOf" srcId="{85016D01-4D54-4B9A-B7F8-7BF740AFA297}" destId="{30A944AD-D742-4B03-B844-F8783991904E}" srcOrd="8" destOrd="0" presId="urn:microsoft.com/office/officeart/2005/8/layout/cycle5"/>
    <dgm:cxn modelId="{56BDAAE1-5012-4B57-8D8F-BA1822B2C6E6}" type="presParOf" srcId="{85016D01-4D54-4B9A-B7F8-7BF740AFA297}" destId="{B5A56E5E-6AA6-460F-A3E2-611611B49A21}" srcOrd="9" destOrd="0" presId="urn:microsoft.com/office/officeart/2005/8/layout/cycle5"/>
    <dgm:cxn modelId="{83291B4D-001D-4E62-A18A-D91E974C2DC3}" type="presParOf" srcId="{85016D01-4D54-4B9A-B7F8-7BF740AFA297}" destId="{9E32930B-23D5-400A-A6FA-16248A64850E}" srcOrd="10" destOrd="0" presId="urn:microsoft.com/office/officeart/2005/8/layout/cycle5"/>
    <dgm:cxn modelId="{C5F8C2B6-094E-49F5-A6ED-9B482AD13D5D}" type="presParOf" srcId="{85016D01-4D54-4B9A-B7F8-7BF740AFA297}" destId="{1C71CBCD-7440-42FA-B37F-8D44B335633A}" srcOrd="11" destOrd="0" presId="urn:microsoft.com/office/officeart/2005/8/layout/cycle5"/>
    <dgm:cxn modelId="{45FDA0EF-4A8E-46FD-9679-9EE86451F260}" type="presParOf" srcId="{85016D01-4D54-4B9A-B7F8-7BF740AFA297}" destId="{9B2DA9A3-23C7-418F-9DC2-2C2245353B5C}" srcOrd="12" destOrd="0" presId="urn:microsoft.com/office/officeart/2005/8/layout/cycle5"/>
    <dgm:cxn modelId="{559E8F2D-6F4E-4C2E-9E00-7418594FB696}" type="presParOf" srcId="{85016D01-4D54-4B9A-B7F8-7BF740AFA297}" destId="{AB3C9B31-DC90-4995-B637-C858AE6E545A}" srcOrd="13" destOrd="0" presId="urn:microsoft.com/office/officeart/2005/8/layout/cycle5"/>
    <dgm:cxn modelId="{C2C2A58B-C336-445F-9991-860B156814F7}" type="presParOf" srcId="{85016D01-4D54-4B9A-B7F8-7BF740AFA297}" destId="{EB407B43-5A5B-40F9-95E9-2210BA8B96B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8F7BE5-6ECF-451A-8887-0EF67FBB969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8165813-6B3F-494A-B3D6-D46B183E8A26}">
      <dgm:prSet phldrT="[Texto]"/>
      <dgm:spPr/>
      <dgm:t>
        <a:bodyPr/>
        <a:lstStyle/>
        <a:p>
          <a:r>
            <a:rPr lang="pt-BR" dirty="0" smtClean="0"/>
            <a:t>Autonomia</a:t>
          </a:r>
          <a:endParaRPr lang="pt-BR" dirty="0"/>
        </a:p>
      </dgm:t>
    </dgm:pt>
    <dgm:pt modelId="{4B0D647E-C2A6-4A1A-9F96-93D82C1C306F}" type="parTrans" cxnId="{EFB5383F-7D1B-409C-87FC-ABE879D0B41C}">
      <dgm:prSet/>
      <dgm:spPr/>
      <dgm:t>
        <a:bodyPr/>
        <a:lstStyle/>
        <a:p>
          <a:endParaRPr lang="pt-BR"/>
        </a:p>
      </dgm:t>
    </dgm:pt>
    <dgm:pt modelId="{74A258DB-165E-4D7D-A009-7EFB0B249526}" type="sibTrans" cxnId="{EFB5383F-7D1B-409C-87FC-ABE879D0B41C}">
      <dgm:prSet/>
      <dgm:spPr/>
      <dgm:t>
        <a:bodyPr/>
        <a:lstStyle/>
        <a:p>
          <a:endParaRPr lang="pt-BR"/>
        </a:p>
      </dgm:t>
    </dgm:pt>
    <dgm:pt modelId="{F791753A-6785-49A4-BE0F-0842AB0F07B7}">
      <dgm:prSet phldrT="[Texto]"/>
      <dgm:spPr/>
      <dgm:t>
        <a:bodyPr/>
        <a:lstStyle/>
        <a:p>
          <a:r>
            <a:rPr lang="pt-BR" dirty="0" smtClean="0"/>
            <a:t>Descentralização</a:t>
          </a:r>
          <a:endParaRPr lang="pt-BR" dirty="0"/>
        </a:p>
      </dgm:t>
    </dgm:pt>
    <dgm:pt modelId="{34E29376-9EFC-4467-9881-040CA9EE666B}" type="parTrans" cxnId="{4C8C8BD0-6904-45F6-A0D4-1FF1887B2DBC}">
      <dgm:prSet/>
      <dgm:spPr/>
      <dgm:t>
        <a:bodyPr/>
        <a:lstStyle/>
        <a:p>
          <a:endParaRPr lang="pt-BR"/>
        </a:p>
      </dgm:t>
    </dgm:pt>
    <dgm:pt modelId="{E7CFEC4C-DB82-49AD-B14B-8D92022A15A2}" type="sibTrans" cxnId="{4C8C8BD0-6904-45F6-A0D4-1FF1887B2DBC}">
      <dgm:prSet/>
      <dgm:spPr/>
      <dgm:t>
        <a:bodyPr/>
        <a:lstStyle/>
        <a:p>
          <a:endParaRPr lang="pt-BR"/>
        </a:p>
      </dgm:t>
    </dgm:pt>
    <dgm:pt modelId="{EF57795C-DB8E-4954-B8F1-63DDF58F5950}">
      <dgm:prSet phldrT="[Texto]"/>
      <dgm:spPr/>
      <dgm:t>
        <a:bodyPr/>
        <a:lstStyle/>
        <a:p>
          <a:r>
            <a:rPr lang="pt-BR" dirty="0" smtClean="0"/>
            <a:t>Municipalização</a:t>
          </a:r>
          <a:endParaRPr lang="pt-BR" dirty="0"/>
        </a:p>
      </dgm:t>
    </dgm:pt>
    <dgm:pt modelId="{7867CECC-7F96-4E16-BBAC-24E8244C2CAE}" type="parTrans" cxnId="{5B7292EF-0157-48A9-B2BB-1573F54D6D63}">
      <dgm:prSet/>
      <dgm:spPr/>
      <dgm:t>
        <a:bodyPr/>
        <a:lstStyle/>
        <a:p>
          <a:endParaRPr lang="pt-BR"/>
        </a:p>
      </dgm:t>
    </dgm:pt>
    <dgm:pt modelId="{77D764C0-96BA-4841-930C-341713EC79AC}" type="sibTrans" cxnId="{5B7292EF-0157-48A9-B2BB-1573F54D6D63}">
      <dgm:prSet/>
      <dgm:spPr/>
      <dgm:t>
        <a:bodyPr/>
        <a:lstStyle/>
        <a:p>
          <a:endParaRPr lang="pt-BR"/>
        </a:p>
      </dgm:t>
    </dgm:pt>
    <dgm:pt modelId="{850517B6-E2A2-4584-BC85-77629F26B723}">
      <dgm:prSet phldrT="[Texto]"/>
      <dgm:spPr/>
      <dgm:t>
        <a:bodyPr/>
        <a:lstStyle/>
        <a:p>
          <a:r>
            <a:rPr lang="pt-BR" dirty="0" smtClean="0"/>
            <a:t>Participação </a:t>
          </a:r>
          <a:endParaRPr lang="pt-BR" dirty="0"/>
        </a:p>
      </dgm:t>
    </dgm:pt>
    <dgm:pt modelId="{1B8AA817-B6CD-43A5-8A5C-5E5ACAFCB426}" type="parTrans" cxnId="{055914E3-224F-4F6B-AA33-24FD0A51DD83}">
      <dgm:prSet/>
      <dgm:spPr/>
      <dgm:t>
        <a:bodyPr/>
        <a:lstStyle/>
        <a:p>
          <a:endParaRPr lang="pt-BR"/>
        </a:p>
      </dgm:t>
    </dgm:pt>
    <dgm:pt modelId="{4124A07E-D525-4148-B4E8-28FB991DAE5B}" type="sibTrans" cxnId="{055914E3-224F-4F6B-AA33-24FD0A51DD83}">
      <dgm:prSet/>
      <dgm:spPr/>
      <dgm:t>
        <a:bodyPr/>
        <a:lstStyle/>
        <a:p>
          <a:endParaRPr lang="pt-BR"/>
        </a:p>
      </dgm:t>
    </dgm:pt>
    <dgm:pt modelId="{4DB467AA-DF8C-492C-BB69-F69C6227B1AF}">
      <dgm:prSet phldrT="[Texto]"/>
      <dgm:spPr/>
      <dgm:t>
        <a:bodyPr/>
        <a:lstStyle/>
        <a:p>
          <a:r>
            <a:rPr lang="pt-BR" dirty="0" smtClean="0"/>
            <a:t>Orçamento</a:t>
          </a:r>
          <a:endParaRPr lang="pt-BR" dirty="0"/>
        </a:p>
      </dgm:t>
    </dgm:pt>
    <dgm:pt modelId="{FABC9CA7-05AA-4325-8081-71AA85687DA3}" type="parTrans" cxnId="{B962F2DC-3635-499B-9F9A-F59CC54125E8}">
      <dgm:prSet/>
      <dgm:spPr/>
      <dgm:t>
        <a:bodyPr/>
        <a:lstStyle/>
        <a:p>
          <a:endParaRPr lang="pt-BR"/>
        </a:p>
      </dgm:t>
    </dgm:pt>
    <dgm:pt modelId="{AAE08CEA-4560-4BA6-8324-D949DD0CC7D5}" type="sibTrans" cxnId="{B962F2DC-3635-499B-9F9A-F59CC54125E8}">
      <dgm:prSet/>
      <dgm:spPr/>
      <dgm:t>
        <a:bodyPr/>
        <a:lstStyle/>
        <a:p>
          <a:endParaRPr lang="pt-BR"/>
        </a:p>
      </dgm:t>
    </dgm:pt>
    <dgm:pt modelId="{4B984B85-C08C-41B7-AFED-E94ED5A01635}" type="pres">
      <dgm:prSet presAssocID="{EB8F7BE5-6ECF-451A-8887-0EF67FBB96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C5CCC34-C841-460E-BB56-E5AAA966A5C6}" type="pres">
      <dgm:prSet presAssocID="{F8165813-6B3F-494A-B3D6-D46B183E8A2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49ED9C-D38D-4411-AB49-6D01E8FF8A8A}" type="pres">
      <dgm:prSet presAssocID="{74A258DB-165E-4D7D-A009-7EFB0B249526}" presName="sibTrans" presStyleCnt="0"/>
      <dgm:spPr/>
    </dgm:pt>
    <dgm:pt modelId="{13CD5F80-CCFD-4BC8-9DE4-CE87B4E0851C}" type="pres">
      <dgm:prSet presAssocID="{F791753A-6785-49A4-BE0F-0842AB0F07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56C1C9-1DBC-4551-ADE6-FAC2485424A3}" type="pres">
      <dgm:prSet presAssocID="{E7CFEC4C-DB82-49AD-B14B-8D92022A15A2}" presName="sibTrans" presStyleCnt="0"/>
      <dgm:spPr/>
    </dgm:pt>
    <dgm:pt modelId="{12E65277-1057-483A-96C7-31B0AD673F3A}" type="pres">
      <dgm:prSet presAssocID="{EF57795C-DB8E-4954-B8F1-63DDF58F595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B74556-E3EC-4486-B1A4-002FB054E636}" type="pres">
      <dgm:prSet presAssocID="{77D764C0-96BA-4841-930C-341713EC79AC}" presName="sibTrans" presStyleCnt="0"/>
      <dgm:spPr/>
    </dgm:pt>
    <dgm:pt modelId="{B927F360-6508-4E23-8341-CE0A6070D0EB}" type="pres">
      <dgm:prSet presAssocID="{850517B6-E2A2-4584-BC85-77629F26B72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A70E7FD-65F0-4DB2-8C6D-28522EAF6B7E}" type="pres">
      <dgm:prSet presAssocID="{4124A07E-D525-4148-B4E8-28FB991DAE5B}" presName="sibTrans" presStyleCnt="0"/>
      <dgm:spPr/>
    </dgm:pt>
    <dgm:pt modelId="{3BD6F530-1BE4-4F22-8C1D-10EBD6C4CE56}" type="pres">
      <dgm:prSet presAssocID="{4DB467AA-DF8C-492C-BB69-F69C6227B1A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8629E9E-BE89-435F-A0FD-DA235331511F}" type="presOf" srcId="{4DB467AA-DF8C-492C-BB69-F69C6227B1AF}" destId="{3BD6F530-1BE4-4F22-8C1D-10EBD6C4CE56}" srcOrd="0" destOrd="0" presId="urn:microsoft.com/office/officeart/2005/8/layout/default"/>
    <dgm:cxn modelId="{85B0F7D7-EC6B-4CD3-8ECF-C1B85667E41C}" type="presOf" srcId="{850517B6-E2A2-4584-BC85-77629F26B723}" destId="{B927F360-6508-4E23-8341-CE0A6070D0EB}" srcOrd="0" destOrd="0" presId="urn:microsoft.com/office/officeart/2005/8/layout/default"/>
    <dgm:cxn modelId="{EFB5383F-7D1B-409C-87FC-ABE879D0B41C}" srcId="{EB8F7BE5-6ECF-451A-8887-0EF67FBB9699}" destId="{F8165813-6B3F-494A-B3D6-D46B183E8A26}" srcOrd="0" destOrd="0" parTransId="{4B0D647E-C2A6-4A1A-9F96-93D82C1C306F}" sibTransId="{74A258DB-165E-4D7D-A009-7EFB0B249526}"/>
    <dgm:cxn modelId="{4C8C8BD0-6904-45F6-A0D4-1FF1887B2DBC}" srcId="{EB8F7BE5-6ECF-451A-8887-0EF67FBB9699}" destId="{F791753A-6785-49A4-BE0F-0842AB0F07B7}" srcOrd="1" destOrd="0" parTransId="{34E29376-9EFC-4467-9881-040CA9EE666B}" sibTransId="{E7CFEC4C-DB82-49AD-B14B-8D92022A15A2}"/>
    <dgm:cxn modelId="{6DC0208A-AC91-4AAD-97FE-27DF4CE1F05D}" type="presOf" srcId="{EB8F7BE5-6ECF-451A-8887-0EF67FBB9699}" destId="{4B984B85-C08C-41B7-AFED-E94ED5A01635}" srcOrd="0" destOrd="0" presId="urn:microsoft.com/office/officeart/2005/8/layout/default"/>
    <dgm:cxn modelId="{5B7292EF-0157-48A9-B2BB-1573F54D6D63}" srcId="{EB8F7BE5-6ECF-451A-8887-0EF67FBB9699}" destId="{EF57795C-DB8E-4954-B8F1-63DDF58F5950}" srcOrd="2" destOrd="0" parTransId="{7867CECC-7F96-4E16-BBAC-24E8244C2CAE}" sibTransId="{77D764C0-96BA-4841-930C-341713EC79AC}"/>
    <dgm:cxn modelId="{B962F2DC-3635-499B-9F9A-F59CC54125E8}" srcId="{EB8F7BE5-6ECF-451A-8887-0EF67FBB9699}" destId="{4DB467AA-DF8C-492C-BB69-F69C6227B1AF}" srcOrd="4" destOrd="0" parTransId="{FABC9CA7-05AA-4325-8081-71AA85687DA3}" sibTransId="{AAE08CEA-4560-4BA6-8324-D949DD0CC7D5}"/>
    <dgm:cxn modelId="{055914E3-224F-4F6B-AA33-24FD0A51DD83}" srcId="{EB8F7BE5-6ECF-451A-8887-0EF67FBB9699}" destId="{850517B6-E2A2-4584-BC85-77629F26B723}" srcOrd="3" destOrd="0" parTransId="{1B8AA817-B6CD-43A5-8A5C-5E5ACAFCB426}" sibTransId="{4124A07E-D525-4148-B4E8-28FB991DAE5B}"/>
    <dgm:cxn modelId="{9F27732E-EF89-478F-9514-6930B46EF237}" type="presOf" srcId="{F8165813-6B3F-494A-B3D6-D46B183E8A26}" destId="{5C5CCC34-C841-460E-BB56-E5AAA966A5C6}" srcOrd="0" destOrd="0" presId="urn:microsoft.com/office/officeart/2005/8/layout/default"/>
    <dgm:cxn modelId="{C99330A0-8D4D-4FCB-9B20-6B5BA525F77C}" type="presOf" srcId="{EF57795C-DB8E-4954-B8F1-63DDF58F5950}" destId="{12E65277-1057-483A-96C7-31B0AD673F3A}" srcOrd="0" destOrd="0" presId="urn:microsoft.com/office/officeart/2005/8/layout/default"/>
    <dgm:cxn modelId="{B38EE74E-87CD-4974-863B-E1D48797392C}" type="presOf" srcId="{F791753A-6785-49A4-BE0F-0842AB0F07B7}" destId="{13CD5F80-CCFD-4BC8-9DE4-CE87B4E0851C}" srcOrd="0" destOrd="0" presId="urn:microsoft.com/office/officeart/2005/8/layout/default"/>
    <dgm:cxn modelId="{A714AA21-D94F-49EA-B8D2-99C84D750CB6}" type="presParOf" srcId="{4B984B85-C08C-41B7-AFED-E94ED5A01635}" destId="{5C5CCC34-C841-460E-BB56-E5AAA966A5C6}" srcOrd="0" destOrd="0" presId="urn:microsoft.com/office/officeart/2005/8/layout/default"/>
    <dgm:cxn modelId="{F65918B9-D529-4B3D-8FD0-D284E36C2659}" type="presParOf" srcId="{4B984B85-C08C-41B7-AFED-E94ED5A01635}" destId="{6049ED9C-D38D-4411-AB49-6D01E8FF8A8A}" srcOrd="1" destOrd="0" presId="urn:microsoft.com/office/officeart/2005/8/layout/default"/>
    <dgm:cxn modelId="{096BF419-74C5-4886-AD0A-2D3522A0530B}" type="presParOf" srcId="{4B984B85-C08C-41B7-AFED-E94ED5A01635}" destId="{13CD5F80-CCFD-4BC8-9DE4-CE87B4E0851C}" srcOrd="2" destOrd="0" presId="urn:microsoft.com/office/officeart/2005/8/layout/default"/>
    <dgm:cxn modelId="{84D6B5A8-B77F-46E8-B554-3682977AE6A6}" type="presParOf" srcId="{4B984B85-C08C-41B7-AFED-E94ED5A01635}" destId="{6156C1C9-1DBC-4551-ADE6-FAC2485424A3}" srcOrd="3" destOrd="0" presId="urn:microsoft.com/office/officeart/2005/8/layout/default"/>
    <dgm:cxn modelId="{2010F0CA-8ECE-4159-B567-B51592961FD3}" type="presParOf" srcId="{4B984B85-C08C-41B7-AFED-E94ED5A01635}" destId="{12E65277-1057-483A-96C7-31B0AD673F3A}" srcOrd="4" destOrd="0" presId="urn:microsoft.com/office/officeart/2005/8/layout/default"/>
    <dgm:cxn modelId="{A1F751BB-A1DE-4E92-A49D-E6F02B32EEA2}" type="presParOf" srcId="{4B984B85-C08C-41B7-AFED-E94ED5A01635}" destId="{4AB74556-E3EC-4486-B1A4-002FB054E636}" srcOrd="5" destOrd="0" presId="urn:microsoft.com/office/officeart/2005/8/layout/default"/>
    <dgm:cxn modelId="{D0F7397B-7792-42EF-8FB0-7B33097E47FF}" type="presParOf" srcId="{4B984B85-C08C-41B7-AFED-E94ED5A01635}" destId="{B927F360-6508-4E23-8341-CE0A6070D0EB}" srcOrd="6" destOrd="0" presId="urn:microsoft.com/office/officeart/2005/8/layout/default"/>
    <dgm:cxn modelId="{2BCAFEFD-4947-4575-B280-1FA7F9F52B82}" type="presParOf" srcId="{4B984B85-C08C-41B7-AFED-E94ED5A01635}" destId="{9A70E7FD-65F0-4DB2-8C6D-28522EAF6B7E}" srcOrd="7" destOrd="0" presId="urn:microsoft.com/office/officeart/2005/8/layout/default"/>
    <dgm:cxn modelId="{5BEC6BDB-1005-4E25-9043-EC05126F200C}" type="presParOf" srcId="{4B984B85-C08C-41B7-AFED-E94ED5A01635}" destId="{3BD6F530-1BE4-4F22-8C1D-10EBD6C4CE5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EBD99-F1A3-4E6F-BE4E-BB4EA0636AC5}">
      <dsp:nvSpPr>
        <dsp:cNvPr id="0" name=""/>
        <dsp:cNvSpPr/>
      </dsp:nvSpPr>
      <dsp:spPr>
        <a:xfrm>
          <a:off x="2812735" y="424"/>
          <a:ext cx="1151566" cy="748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Conselho Tutelar.</a:t>
          </a:r>
          <a:endParaRPr lang="pt-BR" sz="900" kern="1200" dirty="0"/>
        </a:p>
      </dsp:txBody>
      <dsp:txXfrm>
        <a:off x="2849275" y="36964"/>
        <a:ext cx="1078486" cy="675438"/>
      </dsp:txXfrm>
    </dsp:sp>
    <dsp:sp modelId="{4AB11191-F518-4A43-A3A5-870F8BF2838A}">
      <dsp:nvSpPr>
        <dsp:cNvPr id="0" name=""/>
        <dsp:cNvSpPr/>
      </dsp:nvSpPr>
      <dsp:spPr>
        <a:xfrm>
          <a:off x="1890979" y="374684"/>
          <a:ext cx="2995078" cy="2995078"/>
        </a:xfrm>
        <a:custGeom>
          <a:avLst/>
          <a:gdLst/>
          <a:ahLst/>
          <a:cxnLst/>
          <a:rect l="0" t="0" r="0" b="0"/>
          <a:pathLst>
            <a:path>
              <a:moveTo>
                <a:pt x="2228101" y="190289"/>
              </a:moveTo>
              <a:arcTo wR="1497539" hR="1497539" stAng="17951931" swAng="12139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26BBB-2AF7-41A9-9464-4253C09BD820}">
      <dsp:nvSpPr>
        <dsp:cNvPr id="0" name=""/>
        <dsp:cNvSpPr/>
      </dsp:nvSpPr>
      <dsp:spPr>
        <a:xfrm>
          <a:off x="4236979" y="1035198"/>
          <a:ext cx="1151566" cy="748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Criança e Adolescente.</a:t>
          </a:r>
          <a:endParaRPr lang="pt-BR" sz="900" kern="1200" dirty="0"/>
        </a:p>
      </dsp:txBody>
      <dsp:txXfrm>
        <a:off x="4273519" y="1071738"/>
        <a:ext cx="1078486" cy="675438"/>
      </dsp:txXfrm>
    </dsp:sp>
    <dsp:sp modelId="{B56F04B8-F6DA-4EB6-8437-5E3247130088}">
      <dsp:nvSpPr>
        <dsp:cNvPr id="0" name=""/>
        <dsp:cNvSpPr/>
      </dsp:nvSpPr>
      <dsp:spPr>
        <a:xfrm>
          <a:off x="1890979" y="374684"/>
          <a:ext cx="2995078" cy="2995078"/>
        </a:xfrm>
        <a:custGeom>
          <a:avLst/>
          <a:gdLst/>
          <a:ahLst/>
          <a:cxnLst/>
          <a:rect l="0" t="0" r="0" b="0"/>
          <a:pathLst>
            <a:path>
              <a:moveTo>
                <a:pt x="2991509" y="1600861"/>
              </a:moveTo>
              <a:arcTo wR="1497539" hR="1497539" stAng="21837376" swAng="136157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512001-227E-41E4-B88B-6201DDDE81CD}">
      <dsp:nvSpPr>
        <dsp:cNvPr id="0" name=""/>
        <dsp:cNvSpPr/>
      </dsp:nvSpPr>
      <dsp:spPr>
        <a:xfrm>
          <a:off x="3692966" y="2709498"/>
          <a:ext cx="1151566" cy="748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Orientar a construção da politica municipal de atendimento.</a:t>
          </a:r>
          <a:endParaRPr lang="pt-BR" sz="900" kern="1200" dirty="0"/>
        </a:p>
      </dsp:txBody>
      <dsp:txXfrm>
        <a:off x="3729506" y="2746038"/>
        <a:ext cx="1078486" cy="675438"/>
      </dsp:txXfrm>
    </dsp:sp>
    <dsp:sp modelId="{30A944AD-D742-4B03-B844-F8783991904E}">
      <dsp:nvSpPr>
        <dsp:cNvPr id="0" name=""/>
        <dsp:cNvSpPr/>
      </dsp:nvSpPr>
      <dsp:spPr>
        <a:xfrm>
          <a:off x="1890979" y="374684"/>
          <a:ext cx="2995078" cy="2995078"/>
        </a:xfrm>
        <a:custGeom>
          <a:avLst/>
          <a:gdLst/>
          <a:ahLst/>
          <a:cxnLst/>
          <a:rect l="0" t="0" r="0" b="0"/>
          <a:pathLst>
            <a:path>
              <a:moveTo>
                <a:pt x="1681876" y="2983689"/>
              </a:moveTo>
              <a:arcTo wR="1497539" hR="1497539" stAng="4975760" swAng="8484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56E5E-6AA6-460F-A3E2-611611B49A21}">
      <dsp:nvSpPr>
        <dsp:cNvPr id="0" name=""/>
        <dsp:cNvSpPr/>
      </dsp:nvSpPr>
      <dsp:spPr>
        <a:xfrm>
          <a:off x="1932503" y="2709498"/>
          <a:ext cx="1151566" cy="748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Garantir absoluta prioridade</a:t>
          </a:r>
          <a:endParaRPr lang="pt-BR" sz="900" kern="1200" dirty="0"/>
        </a:p>
      </dsp:txBody>
      <dsp:txXfrm>
        <a:off x="1969043" y="2746038"/>
        <a:ext cx="1078486" cy="675438"/>
      </dsp:txXfrm>
    </dsp:sp>
    <dsp:sp modelId="{1C71CBCD-7440-42FA-B37F-8D44B335633A}">
      <dsp:nvSpPr>
        <dsp:cNvPr id="0" name=""/>
        <dsp:cNvSpPr/>
      </dsp:nvSpPr>
      <dsp:spPr>
        <a:xfrm>
          <a:off x="1890979" y="374684"/>
          <a:ext cx="2995078" cy="2995078"/>
        </a:xfrm>
        <a:custGeom>
          <a:avLst/>
          <a:gdLst/>
          <a:ahLst/>
          <a:cxnLst/>
          <a:rect l="0" t="0" r="0" b="0"/>
          <a:pathLst>
            <a:path>
              <a:moveTo>
                <a:pt x="159084" y="2169224"/>
              </a:moveTo>
              <a:arcTo wR="1497539" hR="1497539" stAng="9201050" swAng="136157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DA9A3-23C7-418F-9DC2-2C2245353B5C}">
      <dsp:nvSpPr>
        <dsp:cNvPr id="0" name=""/>
        <dsp:cNvSpPr/>
      </dsp:nvSpPr>
      <dsp:spPr>
        <a:xfrm>
          <a:off x="1388490" y="1035198"/>
          <a:ext cx="1151566" cy="748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Zelar pelo cumprimento de direitos</a:t>
          </a:r>
          <a:endParaRPr lang="pt-BR" sz="900" kern="1200" dirty="0"/>
        </a:p>
      </dsp:txBody>
      <dsp:txXfrm>
        <a:off x="1425030" y="1071738"/>
        <a:ext cx="1078486" cy="675438"/>
      </dsp:txXfrm>
    </dsp:sp>
    <dsp:sp modelId="{EB407B43-5A5B-40F9-95E9-2210BA8B96B0}">
      <dsp:nvSpPr>
        <dsp:cNvPr id="0" name=""/>
        <dsp:cNvSpPr/>
      </dsp:nvSpPr>
      <dsp:spPr>
        <a:xfrm>
          <a:off x="1890979" y="374684"/>
          <a:ext cx="2995078" cy="2995078"/>
        </a:xfrm>
        <a:custGeom>
          <a:avLst/>
          <a:gdLst/>
          <a:ahLst/>
          <a:cxnLst/>
          <a:rect l="0" t="0" r="0" b="0"/>
          <a:pathLst>
            <a:path>
              <a:moveTo>
                <a:pt x="359974" y="523593"/>
              </a:moveTo>
              <a:arcTo wR="1497539" hR="1497539" stAng="13234142" swAng="12139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CCC34-C841-460E-BB56-E5AAA966A5C6}">
      <dsp:nvSpPr>
        <dsp:cNvPr id="0" name=""/>
        <dsp:cNvSpPr/>
      </dsp:nvSpPr>
      <dsp:spPr>
        <a:xfrm>
          <a:off x="0" y="377601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Autonomia</a:t>
          </a:r>
          <a:endParaRPr lang="pt-BR" sz="1800" kern="1200" dirty="0"/>
        </a:p>
      </dsp:txBody>
      <dsp:txXfrm>
        <a:off x="0" y="377601"/>
        <a:ext cx="2117824" cy="1270694"/>
      </dsp:txXfrm>
    </dsp:sp>
    <dsp:sp modelId="{13CD5F80-CCFD-4BC8-9DE4-CE87B4E0851C}">
      <dsp:nvSpPr>
        <dsp:cNvPr id="0" name=""/>
        <dsp:cNvSpPr/>
      </dsp:nvSpPr>
      <dsp:spPr>
        <a:xfrm>
          <a:off x="2329606" y="377601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Descentralização</a:t>
          </a:r>
          <a:endParaRPr lang="pt-BR" sz="1800" kern="1200" dirty="0"/>
        </a:p>
      </dsp:txBody>
      <dsp:txXfrm>
        <a:off x="2329606" y="377601"/>
        <a:ext cx="2117824" cy="1270694"/>
      </dsp:txXfrm>
    </dsp:sp>
    <dsp:sp modelId="{12E65277-1057-483A-96C7-31B0AD673F3A}">
      <dsp:nvSpPr>
        <dsp:cNvPr id="0" name=""/>
        <dsp:cNvSpPr/>
      </dsp:nvSpPr>
      <dsp:spPr>
        <a:xfrm>
          <a:off x="4659212" y="377601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Municipalização</a:t>
          </a:r>
          <a:endParaRPr lang="pt-BR" sz="1800" kern="1200" dirty="0"/>
        </a:p>
      </dsp:txBody>
      <dsp:txXfrm>
        <a:off x="4659212" y="377601"/>
        <a:ext cx="2117824" cy="1270694"/>
      </dsp:txXfrm>
    </dsp:sp>
    <dsp:sp modelId="{B927F360-6508-4E23-8341-CE0A6070D0EB}">
      <dsp:nvSpPr>
        <dsp:cNvPr id="0" name=""/>
        <dsp:cNvSpPr/>
      </dsp:nvSpPr>
      <dsp:spPr>
        <a:xfrm>
          <a:off x="1164803" y="1860078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Participação </a:t>
          </a:r>
          <a:endParaRPr lang="pt-BR" sz="1800" kern="1200" dirty="0"/>
        </a:p>
      </dsp:txBody>
      <dsp:txXfrm>
        <a:off x="1164803" y="1860078"/>
        <a:ext cx="2117824" cy="1270694"/>
      </dsp:txXfrm>
    </dsp:sp>
    <dsp:sp modelId="{3BD6F530-1BE4-4F22-8C1D-10EBD6C4CE56}">
      <dsp:nvSpPr>
        <dsp:cNvPr id="0" name=""/>
        <dsp:cNvSpPr/>
      </dsp:nvSpPr>
      <dsp:spPr>
        <a:xfrm>
          <a:off x="3494409" y="1860078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Orçamento</a:t>
          </a:r>
          <a:endParaRPr lang="pt-BR" sz="1800" kern="1200" dirty="0"/>
        </a:p>
      </dsp:txBody>
      <dsp:txXfrm>
        <a:off x="3494409" y="1860078"/>
        <a:ext cx="2117824" cy="1270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9165EA2-113D-41F6-9085-79AF6B31BD20}" type="datetimeFigureOut">
              <a:rPr lang="pt-BR" smtClean="0"/>
              <a:t>21/07/2015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74185CE-A8F2-463A-BE31-93FFA31FF071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5EA2-113D-41F6-9085-79AF6B31BD20}" type="datetimeFigureOut">
              <a:rPr lang="pt-BR" smtClean="0"/>
              <a:t>21/07/2015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85CE-A8F2-463A-BE31-93FFA31FF0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5EA2-113D-41F6-9085-79AF6B31BD20}" type="datetimeFigureOut">
              <a:rPr lang="pt-BR" smtClean="0"/>
              <a:t>21/07/2015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85CE-A8F2-463A-BE31-93FFA31FF0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5EA2-113D-41F6-9085-79AF6B31BD20}" type="datetimeFigureOut">
              <a:rPr lang="pt-BR" smtClean="0"/>
              <a:t>21/07/2015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85CE-A8F2-463A-BE31-93FFA31FF0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5EA2-113D-41F6-9085-79AF6B31BD20}" type="datetimeFigureOut">
              <a:rPr lang="pt-BR" smtClean="0"/>
              <a:t>21/07/2015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85CE-A8F2-463A-BE31-93FFA31FF0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5EA2-113D-41F6-9085-79AF6B31BD20}" type="datetimeFigureOut">
              <a:rPr lang="pt-BR" smtClean="0"/>
              <a:t>21/07/2015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85CE-A8F2-463A-BE31-93FFA31FF07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5EA2-113D-41F6-9085-79AF6B31BD20}" type="datetimeFigureOut">
              <a:rPr lang="pt-BR" smtClean="0"/>
              <a:t>21/07/2015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85CE-A8F2-463A-BE31-93FFA31FF0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5EA2-113D-41F6-9085-79AF6B31BD20}" type="datetimeFigureOut">
              <a:rPr lang="pt-BR" smtClean="0"/>
              <a:t>21/07/2015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85CE-A8F2-463A-BE31-93FFA31FF0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5EA2-113D-41F6-9085-79AF6B31BD20}" type="datetimeFigureOut">
              <a:rPr lang="pt-BR" smtClean="0"/>
              <a:t>21/07/2015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85CE-A8F2-463A-BE31-93FFA31FF0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5EA2-113D-41F6-9085-79AF6B31BD20}" type="datetimeFigureOut">
              <a:rPr lang="pt-BR" smtClean="0"/>
              <a:t>21/07/2015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85CE-A8F2-463A-BE31-93FFA31FF071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5EA2-113D-41F6-9085-79AF6B31BD20}" type="datetimeFigureOut">
              <a:rPr lang="pt-BR" smtClean="0"/>
              <a:t>21/07/2015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85CE-A8F2-463A-BE31-93FFA31FF0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9165EA2-113D-41F6-9085-79AF6B31BD20}" type="datetimeFigureOut">
              <a:rPr lang="pt-BR" smtClean="0"/>
              <a:t>21/07/2015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74185CE-A8F2-463A-BE31-93FFA31FF07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DEFINIÇÃO DO CONSELHO TUTELAR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Com </a:t>
            </a:r>
            <a:r>
              <a:rPr lang="pt-BR" b="1" dirty="0"/>
              <a:t>o intuito de cumprir as diretrizes estabelecidas no artigo 227 da Constituição Brasileira de 1988, foi criado o Conselho Tutelar – órgão permanente e autônomo, não jurisdicional, encarregado pela sociedade de zelar pelo cumprimento dos direitos das crianças e dos adolescentes em seu artigo 131 da Lei Federal 8069/90.</a:t>
            </a:r>
          </a:p>
        </p:txBody>
      </p:sp>
    </p:spTree>
    <p:extLst>
      <p:ext uri="{BB962C8B-B14F-4D97-AF65-F5344CB8AC3E}">
        <p14:creationId xmlns:p14="http://schemas.microsoft.com/office/powerpoint/2010/main" val="662641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CARACTERÍSTICAS DO CONSELHO TUTELAR.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Na </a:t>
            </a:r>
            <a:r>
              <a:rPr lang="pt-BR" b="1" dirty="0"/>
              <a:t>verdade, deve atuar com independência, mas em harmonia com o Juiz da Infância e da Juventude e com o Ministério Público, visando sempre manter bom relacionamento entre as partes envolvidas na defesa dos direitos da criança e adolescente.</a:t>
            </a:r>
          </a:p>
        </p:txBody>
      </p:sp>
    </p:spTree>
    <p:extLst>
      <p:ext uri="{BB962C8B-B14F-4D97-AF65-F5344CB8AC3E}">
        <p14:creationId xmlns:p14="http://schemas.microsoft.com/office/powerpoint/2010/main" val="680669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Constituição Federal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algn="just"/>
            <a:r>
              <a:rPr lang="pt-BR" b="1" dirty="0" smtClean="0"/>
              <a:t>Constituição </a:t>
            </a:r>
            <a:r>
              <a:rPr lang="pt-BR" b="1" dirty="0"/>
              <a:t>Federal de 1988 no seu artigo 227, a garantia constitucional da proteção à criança e ao </a:t>
            </a:r>
            <a:r>
              <a:rPr lang="pt-BR" b="1" dirty="0" smtClean="0"/>
              <a:t>adolescente.</a:t>
            </a:r>
          </a:p>
        </p:txBody>
      </p:sp>
    </p:spTree>
    <p:extLst>
      <p:ext uri="{BB962C8B-B14F-4D97-AF65-F5344CB8AC3E}">
        <p14:creationId xmlns:p14="http://schemas.microsoft.com/office/powerpoint/2010/main" val="1742468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O artigo 277 ensina que: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/>
              <a:t>“É dever da família, da sociedade e do Estado assegurar à criança, ao adolescente e ao jovem, com absoluta prioridade, o direito à vida, à saúde à profissionalização, à cultura, à dignidade, ao respeito, à liberdade e á convivência familiar e comunitária, além de colocá-los a salvo de toda forma de negligência, discriminação, exploração, violência, crueldade e pressão”.</a:t>
            </a:r>
          </a:p>
        </p:txBody>
      </p:sp>
    </p:spTree>
    <p:extLst>
      <p:ext uri="{BB962C8B-B14F-4D97-AF65-F5344CB8AC3E}">
        <p14:creationId xmlns:p14="http://schemas.microsoft.com/office/powerpoint/2010/main" val="1284142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ATRIBUIÇÕES E FINALIDADE DO CONSELHO TUTELAR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A Lei 8069/90 tratou no capítulo II, das atribuições do Conselho Tutelar, vinculando sua finalidade como órgão protetor dos direitos das Crianças e dos Adolescentes</a:t>
            </a:r>
            <a:r>
              <a:rPr lang="pt-BR" b="1" dirty="0" smtClean="0"/>
              <a:t>.</a:t>
            </a:r>
          </a:p>
          <a:p>
            <a:pPr algn="just"/>
            <a:r>
              <a:rPr lang="pt-BR" b="1" dirty="0"/>
              <a:t>O artigo 136 do Estatuto estabeleceu no rol dos seus incisos o caráter de escutar, orientar, aconselhar </a:t>
            </a:r>
            <a:r>
              <a:rPr lang="pt-BR" b="1" dirty="0" smtClean="0"/>
              <a:t>e </a:t>
            </a:r>
            <a:r>
              <a:rPr lang="pt-BR" b="1" dirty="0"/>
              <a:t>dar </a:t>
            </a:r>
            <a:r>
              <a:rPr lang="pt-BR" b="1" dirty="0" smtClean="0"/>
              <a:t>encaminhamento.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095856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ATRIBUIÇÕES E FINALIDADE DO CONSELHO TUTELAR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b="1" dirty="0" smtClean="0"/>
              <a:t>Primeiramente </a:t>
            </a:r>
            <a:r>
              <a:rPr lang="pt-BR" b="1" dirty="0"/>
              <a:t>de responsabilidade dos pais e responsáveis por buscar no seu núcleo essa ajuda, esgotando todas as possibilidades internas para resolução do problema. Os pais e responsáveis </a:t>
            </a:r>
            <a:r>
              <a:rPr lang="pt-BR" b="1" dirty="0" smtClean="0"/>
              <a:t>possuem </a:t>
            </a:r>
            <a:r>
              <a:rPr lang="pt-BR" b="1" dirty="0"/>
              <a:t>como dever garantir os direitos que lhe foram </a:t>
            </a:r>
            <a:r>
              <a:rPr lang="pt-BR" b="1" dirty="0" smtClean="0"/>
              <a:t>delegados.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34746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ATRIBUIÇÕES E FINALIDADE DO CONSELHO TUTELAR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 smtClean="0"/>
              <a:t>O Conselho Tutelar deverá tomar todas as medidas estabelecidas </a:t>
            </a:r>
            <a:r>
              <a:rPr lang="pt-BR" b="1" dirty="0"/>
              <a:t>no artigo 136, III, “a”, “b”, IV, V, VI, VII, VIII, IX, X, XI e § único do Estatuto da Criança e do </a:t>
            </a:r>
            <a:r>
              <a:rPr lang="pt-BR" b="1" dirty="0" smtClean="0"/>
              <a:t>Adolescente.</a:t>
            </a:r>
          </a:p>
          <a:p>
            <a:pPr algn="just"/>
            <a:r>
              <a:rPr lang="pt-BR" b="1" dirty="0"/>
              <a:t>Atender crianças adolescentes quando ameaçados e violados em seus </a:t>
            </a:r>
            <a:r>
              <a:rPr lang="pt-BR" b="1" dirty="0" smtClean="0"/>
              <a:t>direitos.</a:t>
            </a:r>
          </a:p>
          <a:p>
            <a:pPr algn="just"/>
            <a:r>
              <a:rPr lang="pt-BR" b="1" dirty="0"/>
              <a:t>Encaminhar à justiça os casos que a ela são </a:t>
            </a:r>
            <a:r>
              <a:rPr lang="pt-BR" b="1" dirty="0" smtClean="0"/>
              <a:t>pertinentes</a:t>
            </a:r>
            <a:r>
              <a:rPr lang="pt-B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7064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ESTRUTURA FUNCIONAL E COMPOSIÇÃO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b="1" dirty="0" smtClean="0"/>
              <a:t>No </a:t>
            </a:r>
            <a:r>
              <a:rPr lang="pt-BR" b="1" dirty="0"/>
              <a:t>artigo 134 da Lei Federal 8069/90, mostra de forma literal que delegou à lei municipal estabelecer critérios e requisitos específicos com a finalidade de que sejam obedecidos os regramentos dados no tocante da organização locais, dias de funcionamento, horários de funcionamento e quanto a sua remuneração, ajustando </a:t>
            </a:r>
            <a:r>
              <a:rPr lang="pt-BR" b="1" dirty="0" smtClean="0"/>
              <a:t>cada realidade, </a:t>
            </a:r>
            <a:r>
              <a:rPr lang="pt-BR" b="1" dirty="0"/>
              <a:t>no qual, constará na lei orçamentária </a:t>
            </a:r>
            <a:r>
              <a:rPr lang="pt-BR" b="1" dirty="0" smtClean="0"/>
              <a:t>municipal.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75468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DECISÕES TOMADAS PELO CONSELHO TUTELAR</a:t>
            </a:r>
            <a:r>
              <a:rPr lang="pt-BR" dirty="0"/>
              <a:t> 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b="1" dirty="0"/>
              <a:t>No que tange a competência do Conselho Tutelar de acordo o </a:t>
            </a:r>
            <a:r>
              <a:rPr lang="pt-BR" b="1" dirty="0" smtClean="0"/>
              <a:t>doutrinador </a:t>
            </a:r>
            <a:r>
              <a:rPr lang="pt-BR" b="1" dirty="0"/>
              <a:t>a lei positivou no seu artigo 137, a necessidade de </a:t>
            </a:r>
            <a:r>
              <a:rPr lang="pt-BR" b="1" dirty="0" smtClean="0"/>
              <a:t>independência </a:t>
            </a:r>
            <a:r>
              <a:rPr lang="pt-BR" b="1" dirty="0"/>
              <a:t>para exercer suas atribuições e tomar decisões justas e democráticas, sem injunções de qualquer ordem, a não ser àquela trazida pela à autoridade judiciária, e mesmo assim para atender ao pedido de quem tenha legítimo interesse.</a:t>
            </a:r>
          </a:p>
        </p:txBody>
      </p:sp>
    </p:spTree>
    <p:extLst>
      <p:ext uri="{BB962C8B-B14F-4D97-AF65-F5344CB8AC3E}">
        <p14:creationId xmlns:p14="http://schemas.microsoft.com/office/powerpoint/2010/main" val="3318017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 </a:t>
            </a:r>
            <a:r>
              <a:rPr lang="pt-BR" sz="3100" b="1" dirty="0"/>
              <a:t>DA COMPETÊNCIA DO CONSELHO TUTELAR DENTRO DA ESFERA TERRITORIAL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Observar: </a:t>
            </a:r>
            <a:r>
              <a:rPr lang="pt-BR" b="1" dirty="0"/>
              <a:t> artigo 138 da lei 8069/90, combinado com o artigo 147 dessa mesma lei. </a:t>
            </a:r>
            <a:endParaRPr lang="pt-BR" b="1" dirty="0" smtClean="0"/>
          </a:p>
          <a:p>
            <a:r>
              <a:rPr lang="pt-BR" b="1" dirty="0" smtClean="0"/>
              <a:t>Será </a:t>
            </a:r>
            <a:r>
              <a:rPr lang="pt-BR" b="1" dirty="0"/>
              <a:t>necessário ter muito cuidado em não atuar de forma antiga quando eram aplicadas as medidas através de Juizado de Menores e Poder de Polícia, nessa esteira é de suma importância agir de forma em que haja entrosamento entre a comunidade e o Conselho </a:t>
            </a:r>
            <a:r>
              <a:rPr lang="pt-BR" b="1" dirty="0" smtClean="0"/>
              <a:t>Tutelar</a:t>
            </a:r>
            <a:r>
              <a:rPr lang="pt-B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6792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MEDIDAS.</a:t>
            </a: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499057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162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CONSELHEIROS.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/>
              <a:t>O Conselho Tutelar exerce, sem dúvida, uma política de atendimento voltada à criança e ao adolescente, para fins específicos, em face de sua natureza, de sua função equiparada a de um servidor público, mas não vinculado ao regime estatutário ou celetista. As leis municipais estabelecerão os direitos sociais dos conselheiros a exemplo de férias, licenças - maternidade e paternidade, enfim, direitos assegurados com fulcro na Constituição Federal de </a:t>
            </a:r>
            <a:r>
              <a:rPr lang="pt-BR" b="1" dirty="0" smtClean="0"/>
              <a:t>1988.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89814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PALAVRAS CHAVES.</a:t>
            </a: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927531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3564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QUE DEVE EVITAR.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algn="just">
              <a:buFont typeface="Arial" charset="0"/>
              <a:buChar char="•"/>
            </a:pPr>
            <a:r>
              <a:rPr lang="pt-BR" b="1" dirty="0" smtClean="0"/>
              <a:t>Arrogância e o desrespeito com a Criança e o Adolescente, Pais e Responsáveis;</a:t>
            </a:r>
          </a:p>
          <a:p>
            <a:pPr algn="just">
              <a:buFont typeface="Arial" charset="0"/>
              <a:buChar char="•"/>
            </a:pPr>
            <a:r>
              <a:rPr lang="pt-BR" b="1" dirty="0" smtClean="0"/>
              <a:t>Extrapolar de suas atribuições legais;</a:t>
            </a:r>
          </a:p>
          <a:p>
            <a:pPr algn="just">
              <a:buFont typeface="Arial" charset="0"/>
              <a:buChar char="•"/>
            </a:pPr>
            <a:r>
              <a:rPr lang="pt-BR" b="1" dirty="0" smtClean="0"/>
              <a:t>Descaso e negligência no atendimento.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810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DISPOSIÇÕES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b="1" dirty="0" smtClean="0"/>
              <a:t>Conselho </a:t>
            </a:r>
            <a:r>
              <a:rPr lang="pt-BR" b="1" dirty="0"/>
              <a:t>Tutelar tornou-se uma das primeiras instituições da democracia representativa, ou seja, um órgão </a:t>
            </a:r>
            <a:r>
              <a:rPr lang="pt-BR" b="1" dirty="0" err="1"/>
              <a:t>garantista</a:t>
            </a:r>
            <a:r>
              <a:rPr lang="pt-BR" b="1" dirty="0"/>
              <a:t> da exigibilidade dos direitos assegurados nas normas internacionais, na Constituição e nas leis voltadas à população </a:t>
            </a:r>
            <a:r>
              <a:rPr lang="pt-BR" b="1" dirty="0" smtClean="0"/>
              <a:t>infanto-juvenil</a:t>
            </a:r>
            <a:r>
              <a:rPr lang="pt-B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8522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DISPOSIÇÕES GERAIS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Conselho Tutelar é </a:t>
            </a:r>
            <a:r>
              <a:rPr lang="pt-BR" b="1" dirty="0"/>
              <a:t>por excelência, o órgão que vai representar a sociedade, uma vez que seus membros são por ela escolhidos para atribuições relevantes perante todos os membros da sociedade, mas principalmente para as crianças e adolescentes.</a:t>
            </a:r>
          </a:p>
        </p:txBody>
      </p:sp>
    </p:spTree>
    <p:extLst>
      <p:ext uri="{BB962C8B-B14F-4D97-AF65-F5344CB8AC3E}">
        <p14:creationId xmlns:p14="http://schemas.microsoft.com/office/powerpoint/2010/main" val="76160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DISPOSIÇÕES GERAIS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O artigo 131 do Estatuto da Criança e do Adolescente traz na sua essência que o</a:t>
            </a:r>
            <a:r>
              <a:rPr lang="pt-BR" b="1" i="1" dirty="0"/>
              <a:t> </a:t>
            </a:r>
            <a:r>
              <a:rPr lang="pt-BR" b="1" dirty="0"/>
              <a:t>Conselho Tutelar é órgão permanente e autônomo, não jurisdicional, encarregado pela sociedade por zelar pelo cumprimento dos direitos da criança e do adolescente, definidos nesta </a:t>
            </a:r>
            <a:r>
              <a:rPr lang="pt-BR" b="1" dirty="0" smtClean="0"/>
              <a:t>lei</a:t>
            </a:r>
            <a:r>
              <a:rPr lang="pt-B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6424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CARACTERÍSTICAS DO CONSELHO </a:t>
            </a:r>
            <a:r>
              <a:rPr lang="pt-BR" b="1" dirty="0" smtClean="0"/>
              <a:t>TUTELAR.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“Ser permanente significa </a:t>
            </a:r>
            <a:r>
              <a:rPr lang="pt-BR" b="1" dirty="0" smtClean="0"/>
              <a:t>ser continuo, </a:t>
            </a:r>
            <a:r>
              <a:rPr lang="pt-BR" b="1" dirty="0"/>
              <a:t>duradouro, ininterrupto. Não é acidental, temporário, eventual mais essencial e indispensável ao organismo social. Comparando com o organismo humano, não há de ser como um dente que pode ser extraído e substituído, e sim como um cérebro, sem o qual não se sobrevive</a:t>
            </a:r>
            <a:r>
              <a:rPr lang="pt-BR" b="1" dirty="0" smtClean="0"/>
              <a:t>”.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8370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CARACTERÍSTICAS DO CONSELHO TUTELAR.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Quanto a ser um órgão não jurisdicional, não cabe ao Conselho Tutelar a função de aplicar sanção punitiva. Ele irá proteger e se encarregar de encaminhar crianças e adolescentes que não estejam sendo atendidos em seus direitos fundamentais a programas comunitários que supram as falhas de atendimento desses direitos.</a:t>
            </a:r>
          </a:p>
        </p:txBody>
      </p:sp>
    </p:spTree>
    <p:extLst>
      <p:ext uri="{BB962C8B-B14F-4D97-AF65-F5344CB8AC3E}">
        <p14:creationId xmlns:p14="http://schemas.microsoft.com/office/powerpoint/2010/main" val="4262536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CARACTERÍSTICAS DO CONSELHO TUTELAR.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É </a:t>
            </a:r>
            <a:r>
              <a:rPr lang="pt-BR" b="1" dirty="0"/>
              <a:t>autônomo, não comprometido com quer que seja e, portanto, apto a cumprir com independência a sua função, sempre com vistas aos princípios norteadores do Estatuto da Criança e dos Adolescentes, a começar pela proteção integral</a:t>
            </a:r>
            <a:r>
              <a:rPr lang="pt-BR" b="1" dirty="0" smtClean="0"/>
              <a:t>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6723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CARACTERÍSTICAS DO CONSELHO TUTELAR.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Quanto a ser um órgão não jurisdicional, não cabe ao Conselho Tutelar a função de aplicar sanção punitiva. Ele irá proteger e se encarregar de encaminhar crianças e adolescentes que não estejam sendo atendidos em seus direitos fundamentais a programas comunitários que supram as falhas de atendimento desses direitos.</a:t>
            </a:r>
          </a:p>
        </p:txBody>
      </p:sp>
    </p:spTree>
    <p:extLst>
      <p:ext uri="{BB962C8B-B14F-4D97-AF65-F5344CB8AC3E}">
        <p14:creationId xmlns:p14="http://schemas.microsoft.com/office/powerpoint/2010/main" val="4228185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136</TotalTime>
  <Words>991</Words>
  <Application>Microsoft Office PowerPoint</Application>
  <PresentationFormat>Apresentação na tela (4:3)</PresentationFormat>
  <Paragraphs>64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Austin</vt:lpstr>
      <vt:lpstr>DEFINIÇÃO DO CONSELHO TUTELAR</vt:lpstr>
      <vt:lpstr>CONSELHEIROS.</vt:lpstr>
      <vt:lpstr>DISPOSIÇÕES GERAIS</vt:lpstr>
      <vt:lpstr>DISPOSIÇÕES GERAIS</vt:lpstr>
      <vt:lpstr>DISPOSIÇÕES GERAIS</vt:lpstr>
      <vt:lpstr>CARACTERÍSTICAS DO CONSELHO TUTELAR.</vt:lpstr>
      <vt:lpstr>CARACTERÍSTICAS DO CONSELHO TUTELAR.</vt:lpstr>
      <vt:lpstr>CARACTERÍSTICAS DO CONSELHO TUTELAR.</vt:lpstr>
      <vt:lpstr>CARACTERÍSTICAS DO CONSELHO TUTELAR.</vt:lpstr>
      <vt:lpstr>CARACTERÍSTICAS DO CONSELHO TUTELAR.</vt:lpstr>
      <vt:lpstr>Constituição Federal</vt:lpstr>
      <vt:lpstr>  O artigo 277 ensina que:  </vt:lpstr>
      <vt:lpstr>ATRIBUIÇÕES E FINALIDADE DO CONSELHO TUTELAR</vt:lpstr>
      <vt:lpstr>ATRIBUIÇÕES E FINALIDADE DO CONSELHO TUTELAR</vt:lpstr>
      <vt:lpstr>ATRIBUIÇÕES E FINALIDADE DO CONSELHO TUTELAR</vt:lpstr>
      <vt:lpstr>ESTRUTURA FUNCIONAL E COMPOSIÇÃO</vt:lpstr>
      <vt:lpstr>DECISÕES TOMADAS PELO CONSELHO TUTELAR  </vt:lpstr>
      <vt:lpstr> DA COMPETÊNCIA DO CONSELHO TUTELAR DENTRO DA ESFERA TERRITORIAL</vt:lpstr>
      <vt:lpstr>MEDIDAS.</vt:lpstr>
      <vt:lpstr>PALAVRAS CHAVES.</vt:lpstr>
      <vt:lpstr>O QUE DEVE EVITAR.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DEFINIÇÃO DO CONSELHO TUTELAR</dc:title>
  <dc:creator>PrefeituraP</dc:creator>
  <cp:lastModifiedBy>PrefeituraP</cp:lastModifiedBy>
  <cp:revision>12</cp:revision>
  <dcterms:created xsi:type="dcterms:W3CDTF">2015-07-21T18:24:42Z</dcterms:created>
  <dcterms:modified xsi:type="dcterms:W3CDTF">2015-07-21T20:41:28Z</dcterms:modified>
</cp:coreProperties>
</file>